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56" r:id="rId2"/>
    <p:sldId id="269" r:id="rId3"/>
    <p:sldId id="267" r:id="rId4"/>
    <p:sldId id="265" r:id="rId5"/>
    <p:sldId id="264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247" autoAdjust="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0E688-5E2A-4845-9EF6-415DD3DC7C3F}" type="datetimeFigureOut">
              <a:rPr lang="pt-PT" smtClean="0"/>
              <a:pPr/>
              <a:t>17-10-2012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4F09D-508C-414F-ACD2-0FA4240359D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6754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6C1F47D-AB03-4F48-BA1F-B4D487A225A4}" type="datetime1">
              <a:rPr lang="pt-PT" smtClean="0"/>
              <a:pPr/>
              <a:t>17-10-2012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PT"/>
          </a:p>
        </p:txBody>
      </p:sp>
      <p:sp>
        <p:nvSpPr>
          <p:cNvPr id="10" name="Rec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xão rect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xão rect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xão rect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3671D83-A302-4DC4-8156-D01FC24D8BA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B8E7-D06A-48B1-9E33-5DA9739DDF31}" type="datetime1">
              <a:rPr lang="pt-PT" smtClean="0"/>
              <a:pPr/>
              <a:t>17-10-2012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D83-A302-4DC4-8156-D01FC24D8BA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05D9-47FF-43D2-8006-5F1825108DA3}" type="datetime1">
              <a:rPr lang="pt-PT" smtClean="0"/>
              <a:pPr/>
              <a:t>17-10-2012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D83-A302-4DC4-8156-D01FC24D8BA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AA9A81-6C69-4B1D-B0C3-1EC62F8A744D}" type="datetime1">
              <a:rPr lang="pt-PT" smtClean="0"/>
              <a:pPr/>
              <a:t>17-10-2012</a:t>
            </a:fld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671D83-A302-4DC4-8156-D01FC24D8BA0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7E193E1-5BB3-4CA6-B0E8-13FEDF85DD30}" type="datetime1">
              <a:rPr lang="pt-PT" smtClean="0"/>
              <a:pPr/>
              <a:t>17-10-2012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PT"/>
          </a:p>
        </p:txBody>
      </p:sp>
      <p:sp>
        <p:nvSpPr>
          <p:cNvPr id="9" name="Rec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xão rect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xão rect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xão rect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3671D83-A302-4DC4-8156-D01FC24D8BA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184D6-B989-46D6-889A-122742313D0F}" type="datetime1">
              <a:rPr lang="pt-PT" smtClean="0"/>
              <a:pPr/>
              <a:t>17-10-2012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D83-A302-4DC4-8156-D01FC24D8BA0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3A76-9A0A-4CA5-AEF8-DAB8CD3B7F15}" type="datetime1">
              <a:rPr lang="pt-PT" smtClean="0"/>
              <a:pPr/>
              <a:t>17-10-2012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D83-A302-4DC4-8156-D01FC24D8BA0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2" name="Marcador de Posição do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4" name="Marcador de Posição do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6" name="Marcador de Posição d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F16340-BDD4-4CA5-8653-20CA30655B8B}" type="datetime1">
              <a:rPr lang="pt-PT" smtClean="0"/>
              <a:pPr/>
              <a:t>17-10-2012</a:t>
            </a:fld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671D83-A302-4DC4-8156-D01FC24D8BA0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0CC86-FE55-4361-9709-78FE2074FFCE}" type="datetime1">
              <a:rPr lang="pt-PT" smtClean="0"/>
              <a:pPr/>
              <a:t>17-10-2012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D83-A302-4DC4-8156-D01FC24D8BA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Marcador de Posição de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1" name="Marcador de Posição d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C32A0A6-3A00-4A9C-A51A-FFBD25440753}" type="datetime1">
              <a:rPr lang="pt-PT" smtClean="0"/>
              <a:pPr/>
              <a:t>17-10-2012</a:t>
            </a:fld>
            <a:endParaRPr lang="pt-PT"/>
          </a:p>
        </p:txBody>
      </p:sp>
      <p:sp>
        <p:nvSpPr>
          <p:cNvPr id="22" name="Marcador de Posição do Número do Diapositivo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671D83-A302-4DC4-8156-D01FC24D8BA0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3" name="Marcador de Posição do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xão rect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xão rect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xão rect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Marcador de Posição d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E69E5B-3C82-4BF0-BFD6-E8E42B1A4A76}" type="datetime1">
              <a:rPr lang="pt-PT" smtClean="0"/>
              <a:pPr/>
              <a:t>17-10-2012</a:t>
            </a:fld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671D83-A302-4DC4-8156-D01FC24D8BA0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1" name="Marcador de Posição do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70E9C76-4471-432A-A427-6275F4EA68C4}" type="datetime1">
              <a:rPr lang="pt-PT" smtClean="0"/>
              <a:pPr/>
              <a:t>17-10-2012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671D83-A302-4DC4-8156-D01FC24D8BA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51720" y="2276872"/>
            <a:ext cx="6876256" cy="1894362"/>
          </a:xfrm>
        </p:spPr>
        <p:txBody>
          <a:bodyPr>
            <a:normAutofit/>
          </a:bodyPr>
          <a:lstStyle/>
          <a:p>
            <a:pPr lvl="0"/>
            <a:r>
              <a:rPr lang="pt-PT" sz="3200" dirty="0" smtClean="0"/>
              <a:t>Eutrofização na Albufeira de Castelo de Bode – </a:t>
            </a:r>
            <a:r>
              <a:rPr lang="pt-PT" sz="2800" dirty="0" smtClean="0"/>
              <a:t>Variáveis &amp; Processos</a:t>
            </a:r>
            <a:endParaRPr lang="pt-PT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000" dirty="0" smtClean="0"/>
              <a:t>Trabalho realizado por:</a:t>
            </a:r>
          </a:p>
          <a:p>
            <a:pPr algn="ctr"/>
            <a:r>
              <a:rPr lang="pt-PT" sz="2000" b="0" dirty="0" smtClean="0"/>
              <a:t>Carla Martins, nº 26691</a:t>
            </a:r>
          </a:p>
          <a:p>
            <a:pPr algn="ctr"/>
            <a:r>
              <a:rPr lang="pt-PT" sz="2000" b="0" dirty="0" smtClean="0"/>
              <a:t>Mariana Ferreira, nº 26973</a:t>
            </a:r>
            <a:endParaRPr lang="pt-PT" sz="2000" b="0" dirty="0"/>
          </a:p>
        </p:txBody>
      </p:sp>
      <p:pic>
        <p:nvPicPr>
          <p:cNvPr id="13314" name="Picture 2" descr="Faculdade de Ciências e Tecnologia / Universidade Nova de Lisbo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60648"/>
            <a:ext cx="3305175" cy="514351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2483768" y="1052736"/>
            <a:ext cx="5421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dirty="0" smtClean="0">
                <a:solidFill>
                  <a:schemeClr val="accent1">
                    <a:lumMod val="75000"/>
                  </a:schemeClr>
                </a:solidFill>
              </a:rPr>
              <a:t>Mestrado Integrado em Engenharia de Ambiente</a:t>
            </a:r>
          </a:p>
          <a:p>
            <a:pPr algn="ctr"/>
            <a:r>
              <a:rPr lang="pt-PT" dirty="0" smtClean="0">
                <a:solidFill>
                  <a:schemeClr val="accent1">
                    <a:lumMod val="75000"/>
                  </a:schemeClr>
                </a:solidFill>
              </a:rPr>
              <a:t>Modelação Ecológica 2012/13</a:t>
            </a:r>
            <a:endParaRPr lang="pt-PT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Variáveis de Estado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 smtClean="0"/>
              <a:t>Volume</a:t>
            </a:r>
          </a:p>
          <a:p>
            <a:pPr lvl="1"/>
            <a:r>
              <a:rPr lang="pt-PT" dirty="0" smtClean="0"/>
              <a:t>C.I.: 900500000 m</a:t>
            </a:r>
            <a:r>
              <a:rPr lang="pt-PT" baseline="30000" dirty="0" smtClean="0"/>
              <a:t>3 [a]</a:t>
            </a:r>
            <a:endParaRPr lang="pt-PT" dirty="0" smtClean="0"/>
          </a:p>
          <a:p>
            <a:r>
              <a:rPr lang="pt-PT" dirty="0" smtClean="0"/>
              <a:t>Concentração de Fósforo</a:t>
            </a:r>
          </a:p>
          <a:p>
            <a:pPr lvl="1"/>
            <a:r>
              <a:rPr lang="pt-PT" dirty="0" smtClean="0"/>
              <a:t>C.I.: 0,03 mg/l </a:t>
            </a:r>
            <a:r>
              <a:rPr lang="pt-PT" baseline="30000" dirty="0" smtClean="0"/>
              <a:t>[b]</a:t>
            </a:r>
          </a:p>
          <a:p>
            <a:r>
              <a:rPr lang="pt-PT" dirty="0" smtClean="0"/>
              <a:t>Concentração de Azoto</a:t>
            </a:r>
          </a:p>
          <a:p>
            <a:pPr lvl="1"/>
            <a:r>
              <a:rPr lang="pt-PT" dirty="0" smtClean="0"/>
              <a:t>C.I.: 1,06 mg/l </a:t>
            </a:r>
            <a:r>
              <a:rPr lang="pt-PT" baseline="30000" dirty="0" smtClean="0"/>
              <a:t>[b]</a:t>
            </a:r>
            <a:endParaRPr lang="pt-PT" dirty="0" smtClean="0"/>
          </a:p>
          <a:p>
            <a:r>
              <a:rPr lang="pt-PT" dirty="0" smtClean="0"/>
              <a:t>Fitoplâncton</a:t>
            </a: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 smtClean="0"/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3671D83-A302-4DC4-8156-D01FC24D8BA0}" type="slidenum">
              <a:rPr lang="pt-PT" smtClean="0"/>
              <a:pPr/>
              <a:t>2</a:t>
            </a:fld>
            <a:endParaRPr lang="pt-PT"/>
          </a:p>
        </p:txBody>
      </p:sp>
      <p:sp>
        <p:nvSpPr>
          <p:cNvPr id="6" name="Chamada com seta para cima 5"/>
          <p:cNvSpPr/>
          <p:nvPr/>
        </p:nvSpPr>
        <p:spPr>
          <a:xfrm rot="5400000">
            <a:off x="4103948" y="2744924"/>
            <a:ext cx="1368152" cy="864096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308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Rectângulo arredondado 6"/>
          <p:cNvSpPr/>
          <p:nvPr/>
        </p:nvSpPr>
        <p:spPr>
          <a:xfrm>
            <a:off x="5508104" y="2636912"/>
            <a:ext cx="295232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O nutriente limitante no sistema é o fósforo.</a:t>
            </a:r>
            <a:endParaRPr lang="pt-P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Processos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 smtClean="0"/>
              <a:t>Mineralização</a:t>
            </a:r>
          </a:p>
          <a:p>
            <a:r>
              <a:rPr lang="pt-PT" dirty="0" smtClean="0"/>
              <a:t>Absorção/Adsorção</a:t>
            </a:r>
          </a:p>
          <a:p>
            <a:r>
              <a:rPr lang="pt-PT" dirty="0" smtClean="0"/>
              <a:t>Produção de </a:t>
            </a:r>
            <a:r>
              <a:rPr lang="pt-PT" dirty="0" smtClean="0"/>
              <a:t>Fitoplâncton</a:t>
            </a:r>
            <a:endParaRPr lang="pt-PT" dirty="0" smtClean="0"/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3671D83-A302-4DC4-8156-D01FC24D8BA0}" type="slidenum">
              <a:rPr lang="pt-PT" smtClean="0"/>
              <a:pPr/>
              <a:t>3</a:t>
            </a:fld>
            <a:endParaRPr lang="pt-PT"/>
          </a:p>
        </p:txBody>
      </p:sp>
      <p:pic>
        <p:nvPicPr>
          <p:cNvPr id="5" name="Picture 2" descr="http://upload.wikimedia.org/wikipedia/en/e/eb/Phoscycle-EP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077072"/>
            <a:ext cx="5740066" cy="22322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CaixaDeTexto 5"/>
          <p:cNvSpPr txBox="1"/>
          <p:nvPr/>
        </p:nvSpPr>
        <p:spPr>
          <a:xfrm>
            <a:off x="2680224" y="6309320"/>
            <a:ext cx="2996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1200" dirty="0" smtClean="0"/>
              <a:t>Figura 1 – Ciclo do fósforo na albufeira.</a:t>
            </a:r>
            <a:endParaRPr lang="pt-PT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Requisitos do modelo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 smtClean="0"/>
              <a:t>Caudal: 82 m</a:t>
            </a:r>
            <a:r>
              <a:rPr lang="pt-PT" baseline="30000" dirty="0" smtClean="0"/>
              <a:t>3</a:t>
            </a:r>
            <a:r>
              <a:rPr lang="pt-PT" dirty="0" smtClean="0"/>
              <a:t>/s </a:t>
            </a:r>
            <a:r>
              <a:rPr lang="pt-PT" baseline="30000" dirty="0" smtClean="0"/>
              <a:t> [a]</a:t>
            </a:r>
            <a:endParaRPr lang="pt-PT" dirty="0" smtClean="0"/>
          </a:p>
          <a:p>
            <a:r>
              <a:rPr lang="pt-PT" dirty="0" smtClean="0"/>
              <a:t>Escoamento: 660 mm </a:t>
            </a:r>
            <a:r>
              <a:rPr lang="pt-PT" baseline="30000" dirty="0" smtClean="0"/>
              <a:t>[a]</a:t>
            </a:r>
            <a:endParaRPr lang="pt-PT" dirty="0" smtClean="0"/>
          </a:p>
          <a:p>
            <a:r>
              <a:rPr lang="pt-PT" dirty="0" smtClean="0"/>
              <a:t>Precipitação total anual média: 1 000 mm a 1 400 m</a:t>
            </a:r>
            <a:r>
              <a:rPr lang="pt-PT" baseline="30000" dirty="0" smtClean="0"/>
              <a:t> [a]</a:t>
            </a:r>
            <a:endParaRPr lang="pt-PT" dirty="0" smtClean="0"/>
          </a:p>
          <a:p>
            <a:r>
              <a:rPr lang="pt-PT" dirty="0" smtClean="0"/>
              <a:t>Temperatura: 12ºC</a:t>
            </a:r>
            <a:r>
              <a:rPr lang="pt-PT" baseline="30000" dirty="0" smtClean="0"/>
              <a:t> [a]</a:t>
            </a:r>
          </a:p>
          <a:p>
            <a:r>
              <a:rPr lang="pt-PT" dirty="0" smtClean="0"/>
              <a:t>Transparência: 4,45 m</a:t>
            </a:r>
            <a:r>
              <a:rPr lang="pt-PT" baseline="30000" dirty="0" smtClean="0"/>
              <a:t> [b]</a:t>
            </a:r>
          </a:p>
          <a:p>
            <a:r>
              <a:rPr lang="pt-PT" dirty="0" smtClean="0"/>
              <a:t>Coeficiente de extinção: 0,38 (K =1,7/Z)</a:t>
            </a:r>
          </a:p>
          <a:p>
            <a:pPr>
              <a:buNone/>
            </a:pPr>
            <a:endParaRPr lang="pt-PT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3671D83-A302-4DC4-8156-D01FC24D8BA0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Bibliografia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7467600" cy="4269088"/>
          </a:xfrm>
        </p:spPr>
        <p:txBody>
          <a:bodyPr/>
          <a:lstStyle/>
          <a:p>
            <a:pPr marL="457200" indent="-457200" algn="just">
              <a:buFont typeface="+mj-lt"/>
              <a:buAutoNum type="alphaLcPeriod"/>
            </a:pPr>
            <a:r>
              <a:rPr lang="pt-PT" dirty="0" smtClean="0"/>
              <a:t>INAG, I.P. 2011. </a:t>
            </a:r>
            <a:r>
              <a:rPr lang="pt-PT" i="1" dirty="0" smtClean="0"/>
              <a:t>Modelação Matemática da Qualidade da Água em Albufeiras com Planos de Ordenamento – I – Albufeira de Castelo do Bode. Ministério da Agricultura, Mar, Ambiente e Ordenamento do Território. Instituto da Água, I.P. 	</a:t>
            </a:r>
          </a:p>
          <a:p>
            <a:pPr marL="457200" indent="-457200" algn="just">
              <a:buFont typeface="+mj-lt"/>
              <a:buAutoNum type="alphaLcPeriod"/>
            </a:pPr>
            <a:endParaRPr lang="pt-PT" dirty="0" smtClean="0"/>
          </a:p>
          <a:p>
            <a:pPr marL="457200" indent="-457200" algn="just">
              <a:buFont typeface="+mj-lt"/>
              <a:buAutoNum type="alphaLcPeriod"/>
            </a:pPr>
            <a:r>
              <a:rPr lang="pt-PT" dirty="0" err="1" smtClean="0"/>
              <a:t>www.snirh.pt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3671D83-A302-4DC4-8156-D01FC24D8BA0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nte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irante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nt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353</TotalTime>
  <Words>195</Words>
  <Application>Microsoft Office PowerPoint</Application>
  <PresentationFormat>Apresentação no Ecrã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6" baseType="lpstr">
      <vt:lpstr>Mirante</vt:lpstr>
      <vt:lpstr>Eutrofização na Albufeira de Castelo de Bode – Variáveis &amp; Processos</vt:lpstr>
      <vt:lpstr>Variáveis de Estado</vt:lpstr>
      <vt:lpstr>Processos </vt:lpstr>
      <vt:lpstr>Requisitos do modelo</vt:lpstr>
      <vt:lpstr>Bibliografia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Eutrofização das Albufeiras Portuguesas</dc:title>
  <dc:creator>Carla</dc:creator>
  <cp:lastModifiedBy>Mariana</cp:lastModifiedBy>
  <cp:revision>53</cp:revision>
  <dcterms:created xsi:type="dcterms:W3CDTF">2012-10-04T23:15:18Z</dcterms:created>
  <dcterms:modified xsi:type="dcterms:W3CDTF">2012-10-17T14:11:05Z</dcterms:modified>
</cp:coreProperties>
</file>